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60" r:id="rId4"/>
    <p:sldId id="268" r:id="rId5"/>
    <p:sldId id="282" r:id="rId6"/>
    <p:sldId id="279" r:id="rId7"/>
    <p:sldId id="269" r:id="rId8"/>
    <p:sldId id="270" r:id="rId9"/>
    <p:sldId id="274" r:id="rId10"/>
    <p:sldId id="272" r:id="rId11"/>
    <p:sldId id="273" r:id="rId12"/>
    <p:sldId id="277" r:id="rId13"/>
    <p:sldId id="278" r:id="rId14"/>
    <p:sldId id="280" r:id="rId15"/>
    <p:sldId id="283" r:id="rId16"/>
    <p:sldId id="284" r:id="rId17"/>
    <p:sldId id="291" r:id="rId18"/>
    <p:sldId id="290" r:id="rId19"/>
    <p:sldId id="285" r:id="rId20"/>
    <p:sldId id="286" r:id="rId21"/>
    <p:sldId id="288" r:id="rId22"/>
    <p:sldId id="287" r:id="rId23"/>
    <p:sldId id="289" r:id="rId24"/>
    <p:sldId id="292" r:id="rId25"/>
    <p:sldId id="257" r:id="rId26"/>
  </p:sldIdLst>
  <p:sldSz cx="12192000" cy="6858000"/>
  <p:notesSz cx="7010400" cy="9296400"/>
  <p:embeddedFontLst>
    <p:embeddedFont>
      <p:font typeface="Covered By Your Grace" panose="020B0604020202020204" charset="0"/>
      <p:regular r:id="rId29"/>
    </p:embeddedFont>
    <p:embeddedFont>
      <p:font typeface="Montserrat Thin" panose="00000300000000000000" pitchFamily="2" charset="0"/>
      <p:regular r:id="rId30"/>
      <p:bold r:id="rId31"/>
      <p:italic r:id="rId32"/>
      <p:boldItalic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4Bld7VhG799VnUp5YOuBzxjHm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E6B8F7-72B1-FE77-56CD-51BE75C9AC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E219-F582-F500-E77B-FA8C382344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66B0FA-4D56-4ACE-B5F3-AEB1A7DE0CF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9B5B5-8FF2-B305-BA14-4250874C43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8F9C5-748D-6532-A62F-041ADE470E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E92B26-CBE3-4E08-B986-DCA41526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7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02b9f799f_0_7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4" name="Google Shape;74;g1302b9f799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930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690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7774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5867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2230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7028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1875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1487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5454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914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d0a53c0eb_1_10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6" name="Google Shape;96;g12d0a53c0eb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8514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1434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576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3169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2433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340da7985_1_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7" name="Google Shape;87;g13340da798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063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1125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0292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535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725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2b9f799f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g1302b9f79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710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>
            <a:spLocks noGrp="1"/>
          </p:cNvSpPr>
          <p:nvPr>
            <p:ph type="pic" idx="2"/>
          </p:nvPr>
        </p:nvSpPr>
        <p:spPr>
          <a:xfrm>
            <a:off x="1803399" y="875211"/>
            <a:ext cx="7144657" cy="51728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1"/>
          <p:cNvSpPr>
            <a:spLocks noGrp="1"/>
          </p:cNvSpPr>
          <p:nvPr>
            <p:ph type="pic" idx="2"/>
          </p:nvPr>
        </p:nvSpPr>
        <p:spPr>
          <a:xfrm>
            <a:off x="550863" y="0"/>
            <a:ext cx="116411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>
            <a:spLocks noGrp="1"/>
          </p:cNvSpPr>
          <p:nvPr>
            <p:ph type="pic" idx="2"/>
          </p:nvPr>
        </p:nvSpPr>
        <p:spPr>
          <a:xfrm>
            <a:off x="1776548" y="601662"/>
            <a:ext cx="2938463" cy="56546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9"/>
          <p:cNvSpPr>
            <a:spLocks noGrp="1"/>
          </p:cNvSpPr>
          <p:nvPr>
            <p:ph type="pic" idx="2"/>
          </p:nvPr>
        </p:nvSpPr>
        <p:spPr>
          <a:xfrm>
            <a:off x="1712913" y="812800"/>
            <a:ext cx="5834062" cy="2616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2"/>
          <p:cNvSpPr>
            <a:spLocks noGrp="1"/>
          </p:cNvSpPr>
          <p:nvPr>
            <p:ph type="pic" idx="2"/>
          </p:nvPr>
        </p:nvSpPr>
        <p:spPr>
          <a:xfrm>
            <a:off x="1089025" y="536575"/>
            <a:ext cx="2162175" cy="57626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7"/>
          <p:cNvSpPr>
            <a:spLocks noGrp="1"/>
          </p:cNvSpPr>
          <p:nvPr>
            <p:ph type="pic" idx="2"/>
          </p:nvPr>
        </p:nvSpPr>
        <p:spPr>
          <a:xfrm>
            <a:off x="4674056" y="0"/>
            <a:ext cx="2901950" cy="19453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" name="Google Shape;43;p47"/>
          <p:cNvSpPr>
            <a:spLocks noGrp="1"/>
          </p:cNvSpPr>
          <p:nvPr>
            <p:ph type="pic" idx="3"/>
          </p:nvPr>
        </p:nvSpPr>
        <p:spPr>
          <a:xfrm>
            <a:off x="4241802" y="2371158"/>
            <a:ext cx="3766458" cy="21156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" name="Google Shape;44;p47"/>
          <p:cNvSpPr>
            <a:spLocks noGrp="1"/>
          </p:cNvSpPr>
          <p:nvPr>
            <p:ph type="pic" idx="4"/>
          </p:nvPr>
        </p:nvSpPr>
        <p:spPr>
          <a:xfrm>
            <a:off x="4674056" y="4912632"/>
            <a:ext cx="2901950" cy="19453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>
            <a:spLocks noGrp="1"/>
          </p:cNvSpPr>
          <p:nvPr>
            <p:ph type="pic" idx="2"/>
          </p:nvPr>
        </p:nvSpPr>
        <p:spPr>
          <a:xfrm>
            <a:off x="1726974" y="874712"/>
            <a:ext cx="3671887" cy="51085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>
            <a:spLocks noGrp="1"/>
          </p:cNvSpPr>
          <p:nvPr>
            <p:ph type="pic" idx="2"/>
          </p:nvPr>
        </p:nvSpPr>
        <p:spPr>
          <a:xfrm>
            <a:off x="2148113" y="1944914"/>
            <a:ext cx="3585029" cy="49130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9" name="Google Shape;49;p49"/>
          <p:cNvSpPr>
            <a:spLocks noGrp="1"/>
          </p:cNvSpPr>
          <p:nvPr>
            <p:ph type="pic" idx="3"/>
          </p:nvPr>
        </p:nvSpPr>
        <p:spPr>
          <a:xfrm>
            <a:off x="6458858" y="1944914"/>
            <a:ext cx="3585029" cy="49130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6"/>
          <p:cNvSpPr>
            <a:spLocks noGrp="1"/>
          </p:cNvSpPr>
          <p:nvPr>
            <p:ph type="pic" idx="2"/>
          </p:nvPr>
        </p:nvSpPr>
        <p:spPr>
          <a:xfrm>
            <a:off x="1045029" y="500063"/>
            <a:ext cx="10116457" cy="58578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0"/>
          <p:cNvSpPr>
            <a:spLocks noGrp="1"/>
          </p:cNvSpPr>
          <p:nvPr>
            <p:ph type="pic" idx="2"/>
          </p:nvPr>
        </p:nvSpPr>
        <p:spPr>
          <a:xfrm>
            <a:off x="6096000" y="261257"/>
            <a:ext cx="6096000" cy="30194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" name="Google Shape;52;p50"/>
          <p:cNvSpPr>
            <a:spLocks noGrp="1"/>
          </p:cNvSpPr>
          <p:nvPr>
            <p:ph type="pic" idx="3"/>
          </p:nvPr>
        </p:nvSpPr>
        <p:spPr>
          <a:xfrm>
            <a:off x="7503886" y="3577319"/>
            <a:ext cx="4688114" cy="30194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>
            <a:spLocks noGrp="1"/>
          </p:cNvSpPr>
          <p:nvPr>
            <p:ph type="pic" idx="2"/>
          </p:nvPr>
        </p:nvSpPr>
        <p:spPr>
          <a:xfrm>
            <a:off x="1044348" y="188685"/>
            <a:ext cx="4325937" cy="30194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51"/>
          <p:cNvSpPr>
            <a:spLocks noGrp="1"/>
          </p:cNvSpPr>
          <p:nvPr>
            <p:ph type="pic" idx="3"/>
          </p:nvPr>
        </p:nvSpPr>
        <p:spPr>
          <a:xfrm>
            <a:off x="1044348" y="3649890"/>
            <a:ext cx="4325937" cy="30194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51"/>
          <p:cNvSpPr>
            <a:spLocks noGrp="1"/>
          </p:cNvSpPr>
          <p:nvPr>
            <p:ph type="pic" idx="4"/>
          </p:nvPr>
        </p:nvSpPr>
        <p:spPr>
          <a:xfrm>
            <a:off x="5820228" y="188685"/>
            <a:ext cx="2960914" cy="64806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51"/>
          <p:cNvSpPr>
            <a:spLocks noGrp="1"/>
          </p:cNvSpPr>
          <p:nvPr>
            <p:ph type="pic" idx="5"/>
          </p:nvPr>
        </p:nvSpPr>
        <p:spPr>
          <a:xfrm>
            <a:off x="9231086" y="188685"/>
            <a:ext cx="2960914" cy="64806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88552" y="758360"/>
            <a:ext cx="2527665" cy="531954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2"/>
          <p:cNvSpPr>
            <a:spLocks noGrp="1"/>
          </p:cNvSpPr>
          <p:nvPr>
            <p:ph type="pic" idx="2"/>
          </p:nvPr>
        </p:nvSpPr>
        <p:spPr>
          <a:xfrm>
            <a:off x="1889759" y="1022350"/>
            <a:ext cx="2308891" cy="4813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499" y="1862509"/>
            <a:ext cx="6299706" cy="3569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3"/>
          <p:cNvSpPr>
            <a:spLocks noGrp="1"/>
          </p:cNvSpPr>
          <p:nvPr>
            <p:ph type="pic" idx="2"/>
          </p:nvPr>
        </p:nvSpPr>
        <p:spPr>
          <a:xfrm>
            <a:off x="1826079" y="1997075"/>
            <a:ext cx="4533900" cy="28638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4"/>
          <p:cNvSpPr>
            <a:spLocks noGrp="1"/>
          </p:cNvSpPr>
          <p:nvPr>
            <p:ph type="pic" idx="2"/>
          </p:nvPr>
        </p:nvSpPr>
        <p:spPr>
          <a:xfrm>
            <a:off x="434975" y="0"/>
            <a:ext cx="11757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>
            <a:spLocks noGrp="1"/>
          </p:cNvSpPr>
          <p:nvPr>
            <p:ph type="pic" idx="2"/>
          </p:nvPr>
        </p:nvSpPr>
        <p:spPr>
          <a:xfrm>
            <a:off x="7158037" y="1306513"/>
            <a:ext cx="5033963" cy="42973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>
            <a:spLocks noGrp="1"/>
          </p:cNvSpPr>
          <p:nvPr>
            <p:ph type="pic" idx="2"/>
          </p:nvPr>
        </p:nvSpPr>
        <p:spPr>
          <a:xfrm>
            <a:off x="4663439" y="1058092"/>
            <a:ext cx="3226524" cy="4872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>
            <a:spLocks noGrp="1"/>
          </p:cNvSpPr>
          <p:nvPr>
            <p:ph type="pic" idx="2"/>
          </p:nvPr>
        </p:nvSpPr>
        <p:spPr>
          <a:xfrm>
            <a:off x="1815012" y="613682"/>
            <a:ext cx="4978400" cy="2940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>
            <a:spLocks noGrp="1"/>
          </p:cNvSpPr>
          <p:nvPr>
            <p:ph type="pic" idx="2"/>
          </p:nvPr>
        </p:nvSpPr>
        <p:spPr>
          <a:xfrm>
            <a:off x="1538514" y="573087"/>
            <a:ext cx="3889829" cy="571182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" name="Google Shape;23;p37"/>
          <p:cNvSpPr>
            <a:spLocks noGrp="1"/>
          </p:cNvSpPr>
          <p:nvPr>
            <p:ph type="pic" idx="3"/>
          </p:nvPr>
        </p:nvSpPr>
        <p:spPr>
          <a:xfrm>
            <a:off x="10232571" y="573087"/>
            <a:ext cx="1959429" cy="284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>
            <a:spLocks noGrp="1"/>
          </p:cNvSpPr>
          <p:nvPr>
            <p:ph type="pic" idx="2"/>
          </p:nvPr>
        </p:nvSpPr>
        <p:spPr>
          <a:xfrm>
            <a:off x="3890509" y="1636712"/>
            <a:ext cx="6502400" cy="35845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0"/>
          <p:cNvSpPr>
            <a:spLocks noGrp="1"/>
          </p:cNvSpPr>
          <p:nvPr>
            <p:ph type="pic" idx="2"/>
          </p:nvPr>
        </p:nvSpPr>
        <p:spPr>
          <a:xfrm>
            <a:off x="4586742" y="812800"/>
            <a:ext cx="5834062" cy="2616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>
            <a:spLocks noGrp="1"/>
          </p:cNvSpPr>
          <p:nvPr>
            <p:ph type="pic" idx="2"/>
          </p:nvPr>
        </p:nvSpPr>
        <p:spPr>
          <a:xfrm>
            <a:off x="8534400" y="685800"/>
            <a:ext cx="3657600" cy="55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28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ristine.porter@springbranchisd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02b9f799f_0_75"/>
          <p:cNvSpPr/>
          <p:nvPr/>
        </p:nvSpPr>
        <p:spPr>
          <a:xfrm>
            <a:off x="1391100" y="5799325"/>
            <a:ext cx="6300900" cy="426300"/>
          </a:xfrm>
          <a:prstGeom prst="parallelogram">
            <a:avLst>
              <a:gd name="adj" fmla="val 0"/>
            </a:avLst>
          </a:prstGeom>
          <a:solidFill>
            <a:srgbClr val="123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232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302b9f799f_0_75"/>
          <p:cNvSpPr/>
          <p:nvPr/>
        </p:nvSpPr>
        <p:spPr>
          <a:xfrm>
            <a:off x="-1871775" y="-403550"/>
            <a:ext cx="3995700" cy="4485000"/>
          </a:xfrm>
          <a:prstGeom prst="parallelogram">
            <a:avLst>
              <a:gd name="adj" fmla="val 50581"/>
            </a:avLst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80" name="Google Shape;80;g1302b9f799f_0_75"/>
          <p:cNvSpPr/>
          <p:nvPr/>
        </p:nvSpPr>
        <p:spPr>
          <a:xfrm rot="-2700000">
            <a:off x="9634184" y="1901817"/>
            <a:ext cx="3288895" cy="7639299"/>
          </a:xfrm>
          <a:prstGeom prst="parallelogram">
            <a:avLst>
              <a:gd name="adj" fmla="val 50581"/>
            </a:avLst>
          </a:prstGeom>
          <a:solidFill>
            <a:srgbClr val="123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</a:t>
            </a:r>
            <a:endParaRPr/>
          </a:p>
        </p:txBody>
      </p:sp>
      <p:sp>
        <p:nvSpPr>
          <p:cNvPr id="81" name="Google Shape;81;g1302b9f799f_0_75"/>
          <p:cNvSpPr/>
          <p:nvPr/>
        </p:nvSpPr>
        <p:spPr>
          <a:xfrm rot="735060">
            <a:off x="7635676" y="-513030"/>
            <a:ext cx="3181041" cy="8009511"/>
          </a:xfrm>
          <a:prstGeom prst="parallelogram">
            <a:avLst>
              <a:gd name="adj" fmla="val 50581"/>
            </a:avLst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1302b9f799f_0_75"/>
          <p:cNvSpPr txBox="1"/>
          <p:nvPr/>
        </p:nvSpPr>
        <p:spPr>
          <a:xfrm>
            <a:off x="561715" y="1844915"/>
            <a:ext cx="9659647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</a:pPr>
            <a:r>
              <a:rPr lang="en-US" sz="8700" b="1" i="0" u="none" strike="noStrike" cap="none" dirty="0">
                <a:solidFill>
                  <a:schemeClr val="l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Texas School Assessors Association</a:t>
            </a:r>
          </a:p>
        </p:txBody>
      </p:sp>
      <p:sp>
        <p:nvSpPr>
          <p:cNvPr id="83" name="Google Shape;83;g1302b9f799f_0_75"/>
          <p:cNvSpPr txBox="1"/>
          <p:nvPr/>
        </p:nvSpPr>
        <p:spPr>
          <a:xfrm>
            <a:off x="1737150" y="5799325"/>
            <a:ext cx="52851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March 25, 2025</a:t>
            </a:r>
            <a:endParaRPr sz="16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4" name="Google Shape;84;g1302b9f799f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1701" y="5492397"/>
            <a:ext cx="1941474" cy="1267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2;g1302b9f799f_0_75">
            <a:extLst>
              <a:ext uri="{FF2B5EF4-FFF2-40B4-BE49-F238E27FC236}">
                <a16:creationId xmlns:a16="http://schemas.microsoft.com/office/drawing/2014/main" id="{498FCD08-1832-36DA-54AE-F507E6EFACD6}"/>
              </a:ext>
            </a:extLst>
          </p:cNvPr>
          <p:cNvSpPr txBox="1"/>
          <p:nvPr/>
        </p:nvSpPr>
        <p:spPr>
          <a:xfrm>
            <a:off x="561715" y="4156955"/>
            <a:ext cx="9659647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</a:pPr>
            <a:r>
              <a:rPr lang="en-US" sz="6600" b="1" i="0" u="none" strike="noStrike" cap="none" dirty="0">
                <a:solidFill>
                  <a:schemeClr val="l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Budget Challenges of </a:t>
            </a: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</a:pPr>
            <a:r>
              <a:rPr lang="en-US" sz="6600" b="1" i="0" u="none" strike="noStrike" cap="none" dirty="0">
                <a:solidFill>
                  <a:schemeClr val="l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the Tax Assessor/Collector</a:t>
            </a:r>
            <a:endParaRPr sz="6600" b="1" i="0" u="none" strike="noStrike" cap="none" dirty="0">
              <a:solidFill>
                <a:schemeClr val="l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Tax Office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8" y="2667247"/>
            <a:ext cx="6094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Supplies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PAPER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ENVELOPES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Postage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Return mail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0CAEB-0E93-0EB5-B77C-90E81B8E6C78}"/>
              </a:ext>
            </a:extLst>
          </p:cNvPr>
          <p:cNvSpPr txBox="1"/>
          <p:nvPr/>
        </p:nvSpPr>
        <p:spPr>
          <a:xfrm>
            <a:off x="2982897" y="1845303"/>
            <a:ext cx="2869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FFE/Software</a:t>
            </a:r>
          </a:p>
        </p:txBody>
      </p:sp>
    </p:spTree>
    <p:extLst>
      <p:ext uri="{BB962C8B-B14F-4D97-AF65-F5344CB8AC3E}">
        <p14:creationId xmlns:p14="http://schemas.microsoft.com/office/powerpoint/2010/main" val="53935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Tax Office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8" y="2667247"/>
            <a:ext cx="73476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Software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Receivable system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Integration with accounting system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Technology - hardware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Office space/furniture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0CAEB-0E93-0EB5-B77C-90E81B8E6C78}"/>
              </a:ext>
            </a:extLst>
          </p:cNvPr>
          <p:cNvSpPr txBox="1"/>
          <p:nvPr/>
        </p:nvSpPr>
        <p:spPr>
          <a:xfrm>
            <a:off x="2982897" y="1845303"/>
            <a:ext cx="2869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FFE/Software</a:t>
            </a:r>
          </a:p>
        </p:txBody>
      </p:sp>
    </p:spTree>
    <p:extLst>
      <p:ext uri="{BB962C8B-B14F-4D97-AF65-F5344CB8AC3E}">
        <p14:creationId xmlns:p14="http://schemas.microsoft.com/office/powerpoint/2010/main" val="231314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Tax Office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7" y="2667247"/>
            <a:ext cx="72589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Equipment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Letter opener:</a:t>
            </a:r>
          </a:p>
          <a:p>
            <a:pPr marL="742950" lvl="1">
              <a:buClr>
                <a:schemeClr val="accent5">
                  <a:lumMod val="50000"/>
                </a:schemeClr>
              </a:buClr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		in office/lockbox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Deposit:</a:t>
            </a:r>
          </a:p>
          <a:p>
            <a:pPr marL="742950" lvl="2">
              <a:buClr>
                <a:schemeClr val="accent5">
                  <a:lumMod val="50000"/>
                </a:schemeClr>
              </a:buClr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		Deposit actual checks/scans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0CAEB-0E93-0EB5-B77C-90E81B8E6C78}"/>
              </a:ext>
            </a:extLst>
          </p:cNvPr>
          <p:cNvSpPr txBox="1"/>
          <p:nvPr/>
        </p:nvSpPr>
        <p:spPr>
          <a:xfrm>
            <a:off x="2982897" y="1845303"/>
            <a:ext cx="2869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FFE/Software</a:t>
            </a:r>
          </a:p>
        </p:txBody>
      </p:sp>
    </p:spTree>
    <p:extLst>
      <p:ext uri="{BB962C8B-B14F-4D97-AF65-F5344CB8AC3E}">
        <p14:creationId xmlns:p14="http://schemas.microsoft.com/office/powerpoint/2010/main" val="118682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Tax Office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7" y="2667247"/>
            <a:ext cx="72589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Processes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Find efficiencies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Postage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Banking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738511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Tax Office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7" y="2667247"/>
            <a:ext cx="72589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Primary Goal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Collect Taxes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Fundamental source of revenue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Look for efficiencies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Look for opportunities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Legislative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7" y="2667247"/>
            <a:ext cx="72589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Every 2 years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Bills, bills, bills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9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1758061" y="100630"/>
            <a:ext cx="91528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Governor’s Priorities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25785" y="2081321"/>
            <a:ext cx="72589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Property Tax Relief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Additional tax rate compression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Supermajority on all tax increases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Increase personal property tax exemption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November ballot for all tax increases including bond</a:t>
            </a:r>
          </a:p>
          <a:p>
            <a:pPr marL="571500" lvl="3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2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1758061" y="100630"/>
            <a:ext cx="91528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Governor’s Priorities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25785" y="2081321"/>
            <a:ext cx="72589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Teacher pay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School choice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Expand career training</a:t>
            </a:r>
          </a:p>
          <a:p>
            <a:pPr marL="571500" lvl="3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3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Legislative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7" y="2667247"/>
            <a:ext cx="72589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HB 1/SB 1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General appropriations bills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HB 3/SB 2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Education savings accounts</a:t>
            </a:r>
          </a:p>
          <a:p>
            <a:pPr marL="571500" lvl="3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20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Legislative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263642" y="1912645"/>
            <a:ext cx="95138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SB 4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Increase HSE to $140,000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Limit hold harmless if more taxes collected than needed to make payment in that year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HB 8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Reduce MCRs an additional 3.31 pennies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HB 9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Raises personal property exemption to $250,000</a:t>
            </a:r>
          </a:p>
          <a:p>
            <a:pPr marL="571500" lvl="3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8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d0a53c0eb_1_101"/>
          <p:cNvSpPr/>
          <p:nvPr/>
        </p:nvSpPr>
        <p:spPr>
          <a:xfrm>
            <a:off x="0" y="111820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2d0a53c0eb_1_101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2d0a53c0eb_1_101"/>
          <p:cNvSpPr txBox="1"/>
          <p:nvPr/>
        </p:nvSpPr>
        <p:spPr>
          <a:xfrm>
            <a:off x="5801956" y="3755472"/>
            <a:ext cx="48512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12324E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Associate Supt for Finance</a:t>
            </a:r>
          </a:p>
        </p:txBody>
      </p:sp>
      <p:sp>
        <p:nvSpPr>
          <p:cNvPr id="101" name="Google Shape;101;g12d0a53c0eb_1_101"/>
          <p:cNvSpPr txBox="1"/>
          <p:nvPr/>
        </p:nvSpPr>
        <p:spPr>
          <a:xfrm>
            <a:off x="989692" y="2924516"/>
            <a:ext cx="966351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12324E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Christine A. Porter, CPA, RTSBA</a:t>
            </a:r>
            <a:endParaRPr sz="6000" b="1" i="0" u="none" strike="noStrike" cap="none" dirty="0">
              <a:solidFill>
                <a:srgbClr val="12324E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02" name="Google Shape;102;g12d0a53c0eb_1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700" y="849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0;g12d0a53c0eb_1_101">
            <a:extLst>
              <a:ext uri="{FF2B5EF4-FFF2-40B4-BE49-F238E27FC236}">
                <a16:creationId xmlns:a16="http://schemas.microsoft.com/office/drawing/2014/main" id="{5DAA1AB3-CA1D-DF5E-6F3F-48DB7CB2F5F1}"/>
              </a:ext>
            </a:extLst>
          </p:cNvPr>
          <p:cNvSpPr txBox="1"/>
          <p:nvPr/>
        </p:nvSpPr>
        <p:spPr>
          <a:xfrm>
            <a:off x="989692" y="5139656"/>
            <a:ext cx="6050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12324E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Contact Information: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dirty="0">
                <a:solidFill>
                  <a:srgbClr val="12324E"/>
                </a:solidFill>
                <a:latin typeface="Montserrat Thin"/>
                <a:ea typeface="Montserrat Thin"/>
                <a:cs typeface="Montserrat Thin"/>
                <a:sym typeface="Montserrat Thin"/>
                <a:hlinkClick r:id="rId4"/>
              </a:rPr>
              <a:t>christine.porter@springbranchisd.com</a:t>
            </a:r>
            <a:endParaRPr lang="en-US" sz="1800" b="1" dirty="0">
              <a:solidFill>
                <a:srgbClr val="12324E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12324E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713-251-2349</a:t>
            </a:r>
            <a:endParaRPr sz="1800" b="1" i="0" u="none" strike="noStrike" cap="none" dirty="0">
              <a:solidFill>
                <a:srgbClr val="12324E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Legislative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7" y="2667247"/>
            <a:ext cx="72589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HB 2672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November uniform date in even-numbered years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HB 1519, HB 2736, SB 533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November uniform date for bond elections</a:t>
            </a:r>
          </a:p>
          <a:p>
            <a:pPr marL="571500" lvl="3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30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Legislative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7" y="2667247"/>
            <a:ext cx="72589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HB 2574/ HB 2736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Bond election supermajority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HB 217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VATRE supermajority</a:t>
            </a:r>
          </a:p>
          <a:p>
            <a:pPr marL="571500" lvl="3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1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Legislative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7" y="2667247"/>
            <a:ext cx="72589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HB 763, HB 1131, SB 1449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Elimination of disaster pennies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SB 1502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No disaster pennies after failed VATRE that year</a:t>
            </a:r>
          </a:p>
          <a:p>
            <a:pPr marL="571500" lvl="3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75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Legislative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7" y="2667247"/>
            <a:ext cx="72589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SB 1453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New current debt rate calculation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Minimum dollar amount required to be paid to service debt; any extra would reduce state aid</a:t>
            </a:r>
          </a:p>
          <a:p>
            <a:pPr marL="571500" lvl="3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28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Legislative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194791" y="1868257"/>
            <a:ext cx="1008202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SB 314, HB 1290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Substances prohibited in free and recued-price meals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Brominated vegetable oil (BVO), potassium bromate, Propylparaben, azodicarbonamide, butylated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hydroxyanisole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 (BHA), red dye 3, and titanium dioxide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SB 64, SB 2029, SB 516, SB 692, HB 788, HB 744, HB 1733, HB 1736, HB 1393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Relating to daylight saving time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  <a:p>
            <a:pPr marL="571500" lvl="3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1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8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340da7985_1_15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g13340da7985_1_15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77000" y="-422750"/>
            <a:ext cx="5627624" cy="7280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6;g24a075fcbe4_0_83">
            <a:extLst>
              <a:ext uri="{FF2B5EF4-FFF2-40B4-BE49-F238E27FC236}">
                <a16:creationId xmlns:a16="http://schemas.microsoft.com/office/drawing/2014/main" id="{29001165-287B-25C6-0351-A68FB832938B}"/>
              </a:ext>
            </a:extLst>
          </p:cNvPr>
          <p:cNvSpPr txBox="1"/>
          <p:nvPr/>
        </p:nvSpPr>
        <p:spPr>
          <a:xfrm>
            <a:off x="6176572" y="2302759"/>
            <a:ext cx="5303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chemeClr val="l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QUESTIONS?</a:t>
            </a:r>
            <a:endParaRPr sz="9600" b="1" i="0" u="none" strike="noStrike" cap="none" dirty="0">
              <a:solidFill>
                <a:schemeClr val="l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3367650" y="100350"/>
            <a:ext cx="5456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Who’s Here?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C21F5C-640F-0582-F7C7-B654ADDEDDA4}"/>
              </a:ext>
            </a:extLst>
          </p:cNvPr>
          <p:cNvSpPr txBox="1"/>
          <p:nvPr/>
        </p:nvSpPr>
        <p:spPr>
          <a:xfrm>
            <a:off x="1663137" y="2408380"/>
            <a:ext cx="6094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Tax Offices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School Districts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County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Cities</a:t>
            </a:r>
          </a:p>
          <a:p>
            <a:pPr marL="571500" indent="-571500" eaLnBrk="1" hangingPunct="1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  <a:ea typeface="Roboto Black" panose="02000000000000000000" pitchFamily="2" charset="0"/>
                <a:cs typeface="Roboto Black" panose="02000000000000000000" pitchFamily="2" charset="0"/>
              </a:rPr>
              <a:t>Appraisal Districts</a:t>
            </a:r>
            <a:endParaRPr lang="id-ID" alt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37172" y="19003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Budget Difficulties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C21F5C-640F-0582-F7C7-B654ADDEDDA4}"/>
              </a:ext>
            </a:extLst>
          </p:cNvPr>
          <p:cNvSpPr txBox="1"/>
          <p:nvPr/>
        </p:nvSpPr>
        <p:spPr>
          <a:xfrm>
            <a:off x="1964978" y="2551837"/>
            <a:ext cx="6094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Revenues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Expenditures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Legislative changes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  <a:ea typeface="Roboto Black" panose="02000000000000000000" pitchFamily="2" charset="0"/>
                <a:cs typeface="Roboto Black" panose="02000000000000000000" pitchFamily="2" charset="0"/>
              </a:rPr>
              <a:t>Inflationary pressures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  <a:ea typeface="Roboto Black" panose="02000000000000000000" pitchFamily="2" charset="0"/>
                <a:cs typeface="Roboto Black" panose="02000000000000000000" pitchFamily="2" charset="0"/>
              </a:rPr>
              <a:t>Staffing</a:t>
            </a:r>
            <a:endParaRPr lang="id-ID" alt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2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1961964" y="0"/>
            <a:ext cx="94902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Budgeting Difficulties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225118" y="2236926"/>
            <a:ext cx="72589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School districts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Increase revenue?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Find efficiencies/budget cuts</a:t>
            </a:r>
          </a:p>
        </p:txBody>
      </p:sp>
    </p:spTree>
    <p:extLst>
      <p:ext uri="{BB962C8B-B14F-4D97-AF65-F5344CB8AC3E}">
        <p14:creationId xmlns:p14="http://schemas.microsoft.com/office/powerpoint/2010/main" val="275922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Tax Office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7" y="2667247"/>
            <a:ext cx="72589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Revenue source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Other entities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Vendor relations</a:t>
            </a:r>
          </a:p>
        </p:txBody>
      </p:sp>
    </p:spTree>
    <p:extLst>
      <p:ext uri="{BB962C8B-B14F-4D97-AF65-F5344CB8AC3E}">
        <p14:creationId xmlns:p14="http://schemas.microsoft.com/office/powerpoint/2010/main" val="79097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Tax Office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8" y="2667247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Certifications/Regulations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TNT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Attestations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Other Duties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Elections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Investment officer</a:t>
            </a:r>
            <a:endParaRPr lang="id-ID" alt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0CAEB-0E93-0EB5-B77C-90E81B8E6C78}"/>
              </a:ext>
            </a:extLst>
          </p:cNvPr>
          <p:cNvSpPr txBox="1"/>
          <p:nvPr/>
        </p:nvSpPr>
        <p:spPr>
          <a:xfrm>
            <a:off x="2982897" y="1845303"/>
            <a:ext cx="4578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Tax</a:t>
            </a:r>
            <a:r>
              <a:rPr lang="en-US" sz="1800" u="sng" dirty="0"/>
              <a:t> </a:t>
            </a:r>
            <a:r>
              <a:rPr lang="en-US" sz="4400" u="sng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Assessor/Collector</a:t>
            </a:r>
          </a:p>
        </p:txBody>
      </p:sp>
    </p:spTree>
    <p:extLst>
      <p:ext uri="{BB962C8B-B14F-4D97-AF65-F5344CB8AC3E}">
        <p14:creationId xmlns:p14="http://schemas.microsoft.com/office/powerpoint/2010/main" val="124493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Tax Office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8" y="2667247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Busy season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Turnover</a:t>
            </a:r>
          </a:p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Compensation</a:t>
            </a:r>
            <a:endParaRPr lang="id-ID" alt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0CAEB-0E93-0EB5-B77C-90E81B8E6C78}"/>
              </a:ext>
            </a:extLst>
          </p:cNvPr>
          <p:cNvSpPr txBox="1"/>
          <p:nvPr/>
        </p:nvSpPr>
        <p:spPr>
          <a:xfrm>
            <a:off x="2982897" y="1845303"/>
            <a:ext cx="1274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252906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2b9f799f_0_142"/>
          <p:cNvSpPr/>
          <p:nvPr/>
        </p:nvSpPr>
        <p:spPr>
          <a:xfrm>
            <a:off x="0" y="0"/>
            <a:ext cx="477000" cy="68580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2b9f799f_0_142"/>
          <p:cNvSpPr/>
          <p:nvPr/>
        </p:nvSpPr>
        <p:spPr>
          <a:xfrm>
            <a:off x="0" y="1304550"/>
            <a:ext cx="12192000" cy="365700"/>
          </a:xfrm>
          <a:prstGeom prst="rect">
            <a:avLst/>
          </a:prstGeom>
          <a:solidFill>
            <a:srgbClr val="044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02b9f799f_0_142"/>
          <p:cNvSpPr txBox="1"/>
          <p:nvPr/>
        </p:nvSpPr>
        <p:spPr>
          <a:xfrm>
            <a:off x="2246050" y="100350"/>
            <a:ext cx="84692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044D8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Tax Office</a:t>
            </a:r>
            <a:endParaRPr sz="9600" b="1" i="0" u="none" strike="noStrike" cap="none" dirty="0">
              <a:solidFill>
                <a:srgbClr val="044D8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3" name="Google Shape;123;g1302b9f799f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25" y="5824700"/>
            <a:ext cx="1582174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DB6B-3C78-F6E3-C25D-94E93538ABD0}"/>
              </a:ext>
            </a:extLst>
          </p:cNvPr>
          <p:cNvSpPr txBox="1"/>
          <p:nvPr/>
        </p:nvSpPr>
        <p:spPr>
          <a:xfrm>
            <a:off x="1316907" y="2667247"/>
            <a:ext cx="72589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Staffing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Less FT?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More seasonal?</a:t>
            </a:r>
          </a:p>
          <a:p>
            <a:pPr marL="1314450" lvl="1" indent="-5715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Covered By Your Grace" panose="020B0604020202020204" charset="0"/>
              </a:rPr>
              <a:t>Change office setup?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overed By Your Gra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23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452</Words>
  <Application>Microsoft Office PowerPoint</Application>
  <PresentationFormat>Widescreen</PresentationFormat>
  <Paragraphs>133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Poppins</vt:lpstr>
      <vt:lpstr>Calibri</vt:lpstr>
      <vt:lpstr>Montserrat Thin</vt:lpstr>
      <vt:lpstr>Covered By Your Grace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Porter, Christine</cp:lastModifiedBy>
  <cp:revision>11</cp:revision>
  <cp:lastPrinted>2024-09-22T18:00:20Z</cp:lastPrinted>
  <dcterms:created xsi:type="dcterms:W3CDTF">2020-11-19T15:35:10Z</dcterms:created>
  <dcterms:modified xsi:type="dcterms:W3CDTF">2025-03-17T13:38:19Z</dcterms:modified>
</cp:coreProperties>
</file>