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9" r:id="rId7"/>
    <p:sldId id="262" r:id="rId8"/>
    <p:sldId id="263" r:id="rId9"/>
    <p:sldId id="270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C0000"/>
    <a:srgbClr val="769EAA"/>
    <a:srgbClr val="25A2FF"/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7088-657E-0F9D-1DF0-19660F3E8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Tax Transparency websites: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F356E-FC6F-453E-E08C-D35EA4DE30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Am I doing it right?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4FA53-B153-BD14-DDFA-233D4C78528D}"/>
              </a:ext>
            </a:extLst>
          </p:cNvPr>
          <p:cNvSpPr txBox="1"/>
          <p:nvPr/>
        </p:nvSpPr>
        <p:spPr>
          <a:xfrm>
            <a:off x="2417779" y="4418687"/>
            <a:ext cx="90782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u="sng" dirty="0"/>
              <a:t>Presented to the Texas School Assessor Association March 2024 by:</a:t>
            </a:r>
          </a:p>
          <a:p>
            <a:pPr>
              <a:spcBef>
                <a:spcPts val="0"/>
              </a:spcBef>
            </a:pPr>
            <a:r>
              <a:rPr lang="en-US" dirty="0"/>
              <a:t>Cher Elzy, Tax Assessor/Collector, Irving ISD</a:t>
            </a:r>
          </a:p>
          <a:p>
            <a:pPr>
              <a:spcBef>
                <a:spcPts val="0"/>
              </a:spcBef>
            </a:pPr>
            <a:r>
              <a:rPr lang="en-US" dirty="0"/>
              <a:t>Cheryl Jordan, Deputy Chief Appraiser, Dallas Central Appraisal District</a:t>
            </a:r>
          </a:p>
          <a:p>
            <a:pPr>
              <a:spcBef>
                <a:spcPts val="0"/>
              </a:spcBef>
            </a:pPr>
            <a:r>
              <a:rPr lang="en-US" dirty="0"/>
              <a:t>Kevin Passons, Tax Assessor/Collector and Chief Appraiser, Rockwall Central Appraisal District</a:t>
            </a:r>
          </a:p>
          <a:p>
            <a:pPr>
              <a:spcBef>
                <a:spcPts val="0"/>
              </a:spcBef>
            </a:pPr>
            <a:r>
              <a:rPr lang="en-US" dirty="0"/>
              <a:t>Peggy McCormick, Chief Deputy, Dallas County Tax Office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BA3E-C8B9-1DD8-F2A1-C735FF2D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happen anyway??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0CB6-CCDE-E909-1FA2-20D514C9E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Injunctions</a:t>
            </a:r>
          </a:p>
          <a:p>
            <a:r>
              <a:rPr lang="en-US" dirty="0"/>
              <a:t>Audits</a:t>
            </a:r>
          </a:p>
          <a:p>
            <a:r>
              <a:rPr lang="en-US" dirty="0"/>
              <a:t>Bad Press / Complaints</a:t>
            </a:r>
          </a:p>
          <a:p>
            <a:r>
              <a:rPr lang="en-US" dirty="0"/>
              <a:t>More Legislation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4493-C264-A38D-19DD-FF3445D4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changing for 2024?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92B01-6549-EF29-9A2D-2B31FAC3E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TTW must include a link to the Internet database created by the Chief Appraiser under Section 41.13 that contains information regarding protest hearings conducted by the appraisal review board.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Added during the 88</a:t>
            </a:r>
            <a:r>
              <a:rPr lang="en-US" i="1" baseline="30000" dirty="0">
                <a:solidFill>
                  <a:srgbClr val="FF0000"/>
                </a:solidFill>
              </a:rPr>
              <a:t>th</a:t>
            </a:r>
            <a:r>
              <a:rPr lang="en-US" i="1" dirty="0">
                <a:solidFill>
                  <a:srgbClr val="FF0000"/>
                </a:solidFill>
              </a:rPr>
              <a:t> Legislative Session by House Bill 796</a:t>
            </a:r>
          </a:p>
          <a:p>
            <a:r>
              <a:rPr lang="en-US" dirty="0"/>
              <a:t>The Appraisal District shall deliver email notifications to a property owner regarding updates to the property tax database if the property owner registers on the website to receive such notifications.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Added during the 88</a:t>
            </a:r>
            <a:r>
              <a:rPr lang="en-US" i="1" baseline="30000" dirty="0">
                <a:solidFill>
                  <a:srgbClr val="FF0000"/>
                </a:solidFill>
              </a:rPr>
              <a:t>th</a:t>
            </a:r>
            <a:r>
              <a:rPr lang="en-US" i="1" dirty="0">
                <a:solidFill>
                  <a:srgbClr val="FF0000"/>
                </a:solidFill>
              </a:rPr>
              <a:t> Legislative Session by House Bill 3273</a:t>
            </a:r>
          </a:p>
        </p:txBody>
      </p:sp>
    </p:spTree>
    <p:extLst>
      <p:ext uri="{BB962C8B-B14F-4D97-AF65-F5344CB8AC3E}">
        <p14:creationId xmlns:p14="http://schemas.microsoft.com/office/powerpoint/2010/main" val="37909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F925-3666-06DC-A52A-C6DAFADD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all work together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A24DF9-C485-D925-DA2E-7E5F71DBA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214" y="1925102"/>
            <a:ext cx="4641352" cy="3588873"/>
          </a:xfrm>
          <a:prstGeom prst="triangle">
            <a:avLst>
              <a:gd name="adj" fmla="val 4913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indent="0" algn="ctr">
              <a:buNone/>
            </a:pPr>
            <a:r>
              <a:rPr lang="en-US" sz="2400"/>
              <a:t>Tax Transparency Website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965BC-7DA8-630D-EFC9-8DDEF7FFF714}"/>
              </a:ext>
            </a:extLst>
          </p:cNvPr>
          <p:cNvSpPr txBox="1"/>
          <p:nvPr/>
        </p:nvSpPr>
        <p:spPr>
          <a:xfrm rot="3504754">
            <a:off x="6132409" y="2872989"/>
            <a:ext cx="212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Tax Office</a:t>
            </a: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9AC3FFB1-32AB-A79E-F867-4FCF785F0E77}"/>
              </a:ext>
            </a:extLst>
          </p:cNvPr>
          <p:cNvSpPr/>
          <p:nvPr/>
        </p:nvSpPr>
        <p:spPr>
          <a:xfrm rot="3383551">
            <a:off x="7587676" y="4367546"/>
            <a:ext cx="880024" cy="571466"/>
          </a:xfrm>
          <a:prstGeom prst="notchedRightArrow">
            <a:avLst/>
          </a:prstGeom>
          <a:solidFill>
            <a:srgbClr val="9A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61F5D-21DA-6085-9396-B3D1FDDCB89D}"/>
              </a:ext>
            </a:extLst>
          </p:cNvPr>
          <p:cNvSpPr txBox="1"/>
          <p:nvPr/>
        </p:nvSpPr>
        <p:spPr>
          <a:xfrm>
            <a:off x="4756504" y="5513975"/>
            <a:ext cx="327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Governing Body</a:t>
            </a: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F5CD18D9-6AB1-BED8-4B0F-E545A8F8EF94}"/>
              </a:ext>
            </a:extLst>
          </p:cNvPr>
          <p:cNvSpPr/>
          <p:nvPr/>
        </p:nvSpPr>
        <p:spPr>
          <a:xfrm rot="10800000">
            <a:off x="3876480" y="5551407"/>
            <a:ext cx="880024" cy="571466"/>
          </a:xfrm>
          <a:prstGeom prst="notchedRightArrow">
            <a:avLst/>
          </a:prstGeom>
          <a:solidFill>
            <a:srgbClr val="9A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8E50C9-822B-CAB5-6306-104852FA1A36}"/>
              </a:ext>
            </a:extLst>
          </p:cNvPr>
          <p:cNvSpPr txBox="1"/>
          <p:nvPr/>
        </p:nvSpPr>
        <p:spPr>
          <a:xfrm rot="18135531">
            <a:off x="2426178" y="3737441"/>
            <a:ext cx="33124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Appraisal District</a:t>
            </a:r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F1A0B6F6-29D6-FB88-DDE8-82E1330D1F79}"/>
              </a:ext>
            </a:extLst>
          </p:cNvPr>
          <p:cNvSpPr/>
          <p:nvPr/>
        </p:nvSpPr>
        <p:spPr>
          <a:xfrm rot="18039378">
            <a:off x="4786647" y="2002841"/>
            <a:ext cx="880024" cy="571466"/>
          </a:xfrm>
          <a:prstGeom prst="notchedRightArrow">
            <a:avLst/>
          </a:prstGeom>
          <a:solidFill>
            <a:srgbClr val="9A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/>
      <p:bldP spid="7" grpId="0" animBg="1"/>
      <p:bldP spid="8" grpId="0"/>
      <p:bldP spid="9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EF14A-C1D8-CA10-DEC1-2C34E6835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7599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D5D7-846F-F900-E9ED-29E1A325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tax transparency website (</a:t>
            </a:r>
            <a:r>
              <a:rPr lang="en-US" dirty="0" err="1"/>
              <a:t>ttw</a:t>
            </a:r>
            <a:r>
              <a:rPr lang="en-US" dirty="0"/>
              <a:t>)?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C2EEDA-37F6-DC57-95AC-A46B2831F8E1}"/>
              </a:ext>
            </a:extLst>
          </p:cNvPr>
          <p:cNvSpPr/>
          <p:nvPr/>
        </p:nvSpPr>
        <p:spPr>
          <a:xfrm>
            <a:off x="1962715" y="2137271"/>
            <a:ext cx="8679579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Website created by </a:t>
            </a:r>
            <a:r>
              <a:rPr lang="en-US" sz="2800" u="sng" dirty="0"/>
              <a:t>SB2, 86</a:t>
            </a:r>
            <a:r>
              <a:rPr lang="en-US" sz="2800" u="sng" baseline="30000" dirty="0"/>
              <a:t>th</a:t>
            </a:r>
            <a:r>
              <a:rPr lang="en-US" sz="2800" u="sng" dirty="0"/>
              <a:t> Legislative Session</a:t>
            </a:r>
            <a:endParaRPr lang="en-US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70C578-3F8F-8890-C41C-294447D96E3B}"/>
              </a:ext>
            </a:extLst>
          </p:cNvPr>
          <p:cNvSpPr/>
          <p:nvPr/>
        </p:nvSpPr>
        <p:spPr>
          <a:xfrm>
            <a:off x="1962715" y="3397786"/>
            <a:ext cx="8679579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Owned (and paid for) by the CAD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891B2C-8198-D2C1-CEFC-2B8D4260FFC4}"/>
              </a:ext>
            </a:extLst>
          </p:cNvPr>
          <p:cNvSpPr/>
          <p:nvPr/>
        </p:nvSpPr>
        <p:spPr>
          <a:xfrm>
            <a:off x="1962715" y="4658301"/>
            <a:ext cx="8679580" cy="914400"/>
          </a:xfrm>
          <a:prstGeom prst="roundRect">
            <a:avLst/>
          </a:prstGeom>
          <a:solidFill>
            <a:srgbClr val="769E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Data updated &amp; managed by Tax Offices, Tax Entities &amp; CADs</a:t>
            </a:r>
          </a:p>
        </p:txBody>
      </p:sp>
    </p:spTree>
    <p:extLst>
      <p:ext uri="{BB962C8B-B14F-4D97-AF65-F5344CB8AC3E}">
        <p14:creationId xmlns:p14="http://schemas.microsoft.com/office/powerpoint/2010/main" val="9897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15CF-AE60-8806-CF7A-A05A0202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needs to be on this website?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C87EB-369C-BDD2-0C16-EB2E6D16F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152" y="2015732"/>
            <a:ext cx="9457702" cy="4104652"/>
          </a:xfrm>
        </p:spPr>
        <p:txBody>
          <a:bodyPr>
            <a:normAutofit fontScale="70000" lnSpcReduction="20000"/>
          </a:bodyPr>
          <a:lstStyle/>
          <a:p>
            <a:r>
              <a:rPr lang="en-US" sz="2300" b="1" dirty="0"/>
              <a:t>Appraisal Information</a:t>
            </a:r>
          </a:p>
          <a:p>
            <a:pPr lvl="1"/>
            <a:r>
              <a:rPr lang="en-US" sz="2300" dirty="0"/>
              <a:t>Property’s Identification Number</a:t>
            </a:r>
          </a:p>
          <a:p>
            <a:pPr lvl="1"/>
            <a:r>
              <a:rPr lang="en-US" sz="2300" dirty="0"/>
              <a:t>Property’s Market Value</a:t>
            </a:r>
          </a:p>
          <a:p>
            <a:pPr lvl="1"/>
            <a:r>
              <a:rPr lang="en-US" sz="2300" dirty="0"/>
              <a:t>Property’s Taxable Value</a:t>
            </a:r>
          </a:p>
          <a:p>
            <a:pPr lvl="1"/>
            <a:r>
              <a:rPr lang="en-US" sz="2300" dirty="0"/>
              <a:t>The name of each taxing unit in which the property is located</a:t>
            </a:r>
          </a:p>
          <a:p>
            <a:r>
              <a:rPr lang="en-US" sz="2300" b="1" dirty="0"/>
              <a:t>Tax Rates</a:t>
            </a:r>
          </a:p>
          <a:p>
            <a:pPr lvl="1"/>
            <a:r>
              <a:rPr lang="en-US" sz="2300" dirty="0"/>
              <a:t>Rate to Maintain (RTM) (ISDs)/No-New-Revenue Tax Rate (NNR)</a:t>
            </a:r>
          </a:p>
          <a:p>
            <a:pPr lvl="1"/>
            <a:r>
              <a:rPr lang="en-US" sz="2300" dirty="0"/>
              <a:t>Voter-Approval Tax Rate (VAR)</a:t>
            </a:r>
          </a:p>
          <a:p>
            <a:pPr lvl="1"/>
            <a:r>
              <a:rPr lang="en-US" sz="2300" dirty="0"/>
              <a:t>Proposed Tax Rate</a:t>
            </a:r>
          </a:p>
          <a:p>
            <a:r>
              <a:rPr lang="en-US" sz="2300" b="1" dirty="0"/>
              <a:t>Estimated Amount of Taxes based on RTM/NNR and Proposed Tax Rate</a:t>
            </a:r>
          </a:p>
          <a:p>
            <a:pPr lvl="1"/>
            <a:r>
              <a:rPr lang="en-US" sz="2300" dirty="0"/>
              <a:t>Must be broken down for each taxing unit</a:t>
            </a:r>
          </a:p>
          <a:p>
            <a:pPr lvl="1"/>
            <a:r>
              <a:rPr lang="en-US" sz="2300" dirty="0"/>
              <a:t>Difference between the tax $ amount based on the RTM/NNR and the Proposed Tax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8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6035-0620-28F9-E297-0BF4DCDE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needs to be on this website?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6BBC-4D27-3202-5D12-44DB85D6F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Notices (Recommended to upload actual Notice in addition to details)</a:t>
            </a:r>
          </a:p>
          <a:p>
            <a:pPr lvl="1"/>
            <a:r>
              <a:rPr lang="en-US" dirty="0"/>
              <a:t>Date, time, and location of the Public </a:t>
            </a:r>
            <a:r>
              <a:rPr lang="en-US" u="sng" dirty="0"/>
              <a:t>Hearing</a:t>
            </a:r>
            <a:r>
              <a:rPr lang="en-US" dirty="0"/>
              <a:t> on proposed tax rate</a:t>
            </a:r>
          </a:p>
          <a:p>
            <a:pPr lvl="1"/>
            <a:r>
              <a:rPr lang="en-US" dirty="0"/>
              <a:t>Date, time, and location of the Public </a:t>
            </a:r>
            <a:r>
              <a:rPr lang="en-US" u="sng" dirty="0"/>
              <a:t>Meeting</a:t>
            </a:r>
            <a:r>
              <a:rPr lang="en-US" dirty="0"/>
              <a:t> to adopt the tax rate</a:t>
            </a:r>
          </a:p>
          <a:p>
            <a:r>
              <a:rPr lang="en-US" b="1" dirty="0"/>
              <a:t>Worksheets</a:t>
            </a:r>
          </a:p>
          <a:p>
            <a:r>
              <a:rPr lang="en-US" b="1" dirty="0"/>
              <a:t>Contact Information</a:t>
            </a:r>
          </a:p>
          <a:p>
            <a:pPr lvl="1"/>
            <a:r>
              <a:rPr lang="en-US" dirty="0"/>
              <a:t>Specifically, the e-mail address at which the taxing unit is capable of receiving written comments regarding the proposed tax rate of the taxing unit</a:t>
            </a:r>
          </a:p>
          <a:p>
            <a:r>
              <a:rPr lang="en-US" b="1" dirty="0"/>
              <a:t>The ability for electronically submitted feedback from the property owner concerning the proposed tax rate</a:t>
            </a:r>
          </a:p>
          <a:p>
            <a:pPr lvl="1"/>
            <a:r>
              <a:rPr lang="en-US" dirty="0"/>
              <a:t>Owners must include their name, contact information, and physical address of the property</a:t>
            </a:r>
          </a:p>
        </p:txBody>
      </p:sp>
    </p:spTree>
    <p:extLst>
      <p:ext uri="{BB962C8B-B14F-4D97-AF65-F5344CB8AC3E}">
        <p14:creationId xmlns:p14="http://schemas.microsoft.com/office/powerpoint/2010/main" val="33028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9E7B-2177-DC2F-0EC5-BB677A74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needs to be on this website?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1D990-D492-C133-9BF7-48972E3B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22940"/>
          </a:xfrm>
        </p:spPr>
        <p:txBody>
          <a:bodyPr/>
          <a:lstStyle/>
          <a:p>
            <a:r>
              <a:rPr lang="en-US" b="1" dirty="0"/>
              <a:t>Links to External Sites for:</a:t>
            </a:r>
          </a:p>
          <a:p>
            <a:pPr lvl="1"/>
            <a:r>
              <a:rPr lang="en-US" dirty="0"/>
              <a:t>The Internet website used by each taxing unit in which the property is located to post the information described by Tax Code Sec. 26.18</a:t>
            </a:r>
          </a:p>
          <a:p>
            <a:pPr lvl="2"/>
            <a:r>
              <a:rPr lang="en-US" dirty="0"/>
              <a:t>Tax Rate and Budget Information</a:t>
            </a:r>
          </a:p>
          <a:p>
            <a:pPr lvl="1"/>
            <a:r>
              <a:rPr lang="en-US" dirty="0"/>
              <a:t>The Internet database created by the Chief Appraiser under Section 41.13 that contains information regarding protest hearings conducted by the appraisal review board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THIS REQUIREMENT WAS ADDED DURING THE 88</a:t>
            </a:r>
            <a:r>
              <a:rPr lang="en-US" i="1" baseline="30000" dirty="0">
                <a:solidFill>
                  <a:srgbClr val="FF0000"/>
                </a:solidFill>
              </a:rPr>
              <a:t>TH</a:t>
            </a:r>
            <a:r>
              <a:rPr lang="en-US" i="1" dirty="0">
                <a:solidFill>
                  <a:srgbClr val="FF0000"/>
                </a:solidFill>
              </a:rPr>
              <a:t> LEGISLATIVE SESSION BY HOUSE BILL 796</a:t>
            </a:r>
          </a:p>
        </p:txBody>
      </p:sp>
    </p:spTree>
    <p:extLst>
      <p:ext uri="{BB962C8B-B14F-4D97-AF65-F5344CB8AC3E}">
        <p14:creationId xmlns:p14="http://schemas.microsoft.com/office/powerpoint/2010/main" val="35494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0BF9-FABE-141A-EDC3-802013FD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36064"/>
            <a:ext cx="9603275" cy="1049235"/>
          </a:xfrm>
        </p:spPr>
        <p:txBody>
          <a:bodyPr/>
          <a:lstStyle/>
          <a:p>
            <a:r>
              <a:rPr lang="en-US" dirty="0"/>
              <a:t>When do I have to put data on the website?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F4B7CD-2243-FBAA-4620-971F0C0480B2}"/>
              </a:ext>
            </a:extLst>
          </p:cNvPr>
          <p:cNvSpPr/>
          <p:nvPr/>
        </p:nvSpPr>
        <p:spPr>
          <a:xfrm>
            <a:off x="1962715" y="2137271"/>
            <a:ext cx="8679579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Timely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00AA62-8251-1487-57FE-EFCA423CB3C1}"/>
              </a:ext>
            </a:extLst>
          </p:cNvPr>
          <p:cNvSpPr/>
          <p:nvPr/>
        </p:nvSpPr>
        <p:spPr>
          <a:xfrm>
            <a:off x="1962715" y="3397786"/>
            <a:ext cx="8679579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As Soon As Possible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282953-0866-B8CF-210A-304AD9E97A71}"/>
              </a:ext>
            </a:extLst>
          </p:cNvPr>
          <p:cNvSpPr/>
          <p:nvPr/>
        </p:nvSpPr>
        <p:spPr>
          <a:xfrm>
            <a:off x="1962715" y="4658301"/>
            <a:ext cx="8679580" cy="914400"/>
          </a:xfrm>
          <a:prstGeom prst="roundRect">
            <a:avLst/>
          </a:prstGeom>
          <a:solidFill>
            <a:srgbClr val="769E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By August 7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142881-1C95-1FCF-13D7-2A72FE2F082E}"/>
              </a:ext>
            </a:extLst>
          </p:cNvPr>
          <p:cNvSpPr/>
          <p:nvPr/>
        </p:nvSpPr>
        <p:spPr>
          <a:xfrm>
            <a:off x="1962715" y="796885"/>
            <a:ext cx="8679580" cy="914400"/>
          </a:xfrm>
          <a:prstGeom prst="roundRect">
            <a:avLst/>
          </a:prstGeom>
          <a:solidFill>
            <a:srgbClr val="769E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Before Adopting Tax Rates (It’s Just Good Practice)</a:t>
            </a:r>
          </a:p>
        </p:txBody>
      </p:sp>
    </p:spTree>
    <p:extLst>
      <p:ext uri="{BB962C8B-B14F-4D97-AF65-F5344CB8AC3E}">
        <p14:creationId xmlns:p14="http://schemas.microsoft.com/office/powerpoint/2010/main" val="38875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C913-EA5F-41D9-C4B5-7E571303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have to update this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6B085-04B7-CBBE-09FA-39B672FCA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997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comply with Texas Property Tax Code Sections:</a:t>
            </a:r>
          </a:p>
          <a:p>
            <a:pPr lvl="1"/>
            <a:r>
              <a:rPr lang="en-US" sz="2000" dirty="0"/>
              <a:t>26.04					</a:t>
            </a:r>
          </a:p>
          <a:p>
            <a:pPr lvl="1"/>
            <a:r>
              <a:rPr lang="en-US" sz="2000" dirty="0"/>
              <a:t>26.16</a:t>
            </a:r>
          </a:p>
          <a:p>
            <a:pPr lvl="1"/>
            <a:r>
              <a:rPr lang="en-US" sz="2000" dirty="0"/>
              <a:t>26.17</a:t>
            </a:r>
          </a:p>
          <a:p>
            <a:pPr lvl="1"/>
            <a:r>
              <a:rPr lang="en-US" sz="2000" dirty="0"/>
              <a:t>26.18</a:t>
            </a:r>
          </a:p>
          <a:p>
            <a:r>
              <a:rPr lang="en-US" dirty="0"/>
              <a:t>To be able to vote on the tax rate</a:t>
            </a:r>
          </a:p>
          <a:p>
            <a:r>
              <a:rPr lang="en-US" dirty="0"/>
              <a:t>It’s just good practice</a:t>
            </a:r>
          </a:p>
          <a:p>
            <a:pPr algn="ctr"/>
            <a:r>
              <a:rPr lang="en-US" sz="6600" dirty="0">
                <a:solidFill>
                  <a:srgbClr val="CC0066"/>
                </a:solidFill>
              </a:rPr>
              <a:t>It’s the LAW!!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494C-1A78-54F0-3EF1-3764115A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one right way to update the </a:t>
            </a:r>
            <a:r>
              <a:rPr lang="en-US" dirty="0" err="1"/>
              <a:t>ttw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60E35-DDBA-261C-E483-FDEC217B2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CAD does everything?</a:t>
            </a:r>
          </a:p>
          <a:p>
            <a:r>
              <a:rPr lang="en-US" dirty="0"/>
              <a:t>County Tax Office does everything?</a:t>
            </a:r>
          </a:p>
          <a:p>
            <a:r>
              <a:rPr lang="en-US" dirty="0"/>
              <a:t>Each Taxing Entity enters their own data?</a:t>
            </a:r>
          </a:p>
          <a:p>
            <a:r>
              <a:rPr lang="en-US" dirty="0"/>
              <a:t>Who Cares? </a:t>
            </a:r>
            <a:r>
              <a:rPr lang="en-US"/>
              <a:t>Let’s Just </a:t>
            </a:r>
            <a:r>
              <a:rPr lang="en-US" dirty="0"/>
              <a:t>Do It!!</a:t>
            </a:r>
          </a:p>
        </p:txBody>
      </p:sp>
    </p:spTree>
    <p:extLst>
      <p:ext uri="{BB962C8B-B14F-4D97-AF65-F5344CB8AC3E}">
        <p14:creationId xmlns:p14="http://schemas.microsoft.com/office/powerpoint/2010/main" val="75125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BCD68F-6819-12E0-CA4D-E7FF8B14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6F5D8B-C4D4-29F2-A2D9-4B31241F7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" y="20140"/>
            <a:ext cx="6096000" cy="18336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8CE85A-DCF9-552B-8BB9-746F931C6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055" y="73550"/>
            <a:ext cx="7233899" cy="3175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298E42-5D90-6283-BC1B-B8330E12D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1072"/>
            <a:ext cx="6096000" cy="4866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DFD80D-5845-4515-73FB-8A3ABAA05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38133"/>
            <a:ext cx="6611223" cy="4228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37CC3D-9749-276E-5D1C-05DE2991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742537"/>
            <a:ext cx="7620000" cy="40419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26E588-E2B8-1C28-38B8-872B616D3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" y="20140"/>
            <a:ext cx="7052498" cy="48667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5070E4-B321-C1B6-6A4B-D172248541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0491" y="126961"/>
            <a:ext cx="5750124" cy="671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315</TotalTime>
  <Words>619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Gallery</vt:lpstr>
      <vt:lpstr>Tax Transparency websites:</vt:lpstr>
      <vt:lpstr>What is the tax transparency website (ttw)?</vt:lpstr>
      <vt:lpstr>What needs to be on this website?</vt:lpstr>
      <vt:lpstr>What needs to be on this website? (cont.)</vt:lpstr>
      <vt:lpstr>What needs to be on this website? (cont.)</vt:lpstr>
      <vt:lpstr>When do I have to put data on the website?</vt:lpstr>
      <vt:lpstr>Why do I have to update this information?</vt:lpstr>
      <vt:lpstr>Is there one right way to update the ttw?</vt:lpstr>
      <vt:lpstr>PowerPoint Presentation</vt:lpstr>
      <vt:lpstr>What can happen anyway??</vt:lpstr>
      <vt:lpstr>What is changing for 2024?</vt:lpstr>
      <vt:lpstr>Let’s all work together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Transparency websites:</dc:title>
  <dc:creator>Hannah Cope</dc:creator>
  <cp:lastModifiedBy>Cher Elzy</cp:lastModifiedBy>
  <cp:revision>15</cp:revision>
  <dcterms:created xsi:type="dcterms:W3CDTF">2024-02-27T17:53:05Z</dcterms:created>
  <dcterms:modified xsi:type="dcterms:W3CDTF">2024-04-05T12:34:48Z</dcterms:modified>
</cp:coreProperties>
</file>